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Helvetica Neue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  <p:embeddedFont>
      <p:font typeface="Karla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arla-regular.fntdata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33" Type="http://schemas.openxmlformats.org/officeDocument/2006/relationships/font" Target="fonts/Karla-italic.fntdata"/><Relationship Id="rId10" Type="http://schemas.openxmlformats.org/officeDocument/2006/relationships/slide" Target="slides/slide5.xml"/><Relationship Id="rId32" Type="http://schemas.openxmlformats.org/officeDocument/2006/relationships/font" Target="fonts/Karl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Karla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f05d68aea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f05d68aea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f085f41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f085f41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as we define rules for our webpage, we also define rules for any system. You might think of the weather--you have a system that can be sunny, rainy, or snowy, or somewhere in between, and if you had a magical weather machine, you could determine how that system behaves. Systems aren’t static--they’re always changing, just like the seasons fade and the clouds drift in and out of a landscape! So how do we understand the changes that occur on our webpage? We can use the concept of state!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f085f41a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f085f41a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f085f41a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f085f41a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f085f41a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f085f41a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f085f41a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f085f41a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e1cbac36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e1cbac36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f085f41a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f085f41a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e1cbac36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e1cbac36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f05d68ae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f05d68ae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350219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350219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f05d68aea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f05d68aea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085f41a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085f41a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b2aabf27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b2aabf27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f085f41a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f085f41a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f085f41a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f085f41a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f085f41a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f085f41a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12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4" name="Google Shape;34;p12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Internal)" showMasterSp="0">
  <p:cSld name="Opening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13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DE6868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8" name="Google Shape;38;p13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6868"/>
              </a:buClr>
              <a:buSzPts val="3000"/>
              <a:buNone/>
              <a:defRPr i="0" sz="3000" u="none" cap="none" strike="noStrike">
                <a:solidFill>
                  <a:srgbClr val="DE6868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14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2" name="Google Shape;42;p14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15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6" name="Google Shape;46;p15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7" name="Google Shape;47;p15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Hands-on)" showMasterSp="0">
  <p:cSld name="TITLE_AND_BODY_1">
    <p:bg>
      <p:bgPr>
        <a:solidFill>
          <a:srgbClr val="75C36E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Hands-on) 1" showMasterSp="0">
  <p:cSld name="TITLE_AND_BODY_1_2">
    <p:bg>
      <p:bgPr>
        <a:solidFill>
          <a:srgbClr val="75C36E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9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Starting 7:15 due to rain 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Lecture)" showMasterSp="0">
  <p:cSld name="TITLE_AND_BODY_1_1">
    <p:bg>
      <p:bgPr>
        <a:solidFill>
          <a:srgbClr val="6191C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/>
        </p:nvSpPr>
        <p:spPr>
          <a:xfrm>
            <a:off x="502925" y="1028700"/>
            <a:ext cx="53949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Sit with friends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Design)" showMasterSp="0">
  <p:cSld name="TITLE_AND_BODY_1">
    <p:bg>
      <p:bgPr>
        <a:solidFill>
          <a:srgbClr val="75C36E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3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66" name="Google Shape;66;p23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25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1" name="Google Shape;71;p25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25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26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5" name="Google Shape;75;p26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27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79" name="Google Shape;79;p27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" name="Google Shape;80;p27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" name="Google Shape;81;p27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Programming)" showMasterSp="0">
  <p:cSld name="TITLE_AND_BODY_1_1">
    <p:bg>
      <p:bgPr>
        <a:solidFill>
          <a:srgbClr val="6191C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ttendance">
  <p:cSld name="CUSTOM_2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Attendance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8" name="Google Shape;1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59475" y="1844875"/>
            <a:ext cx="425050" cy="4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estions">
  <p:cSld name="CUSTOM_2_2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Questions?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1" name="Google Shape;2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932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71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ro">
  <p:cSld name="CUSTOM_2_1">
    <p:bg>
      <p:bgPr>
        <a:solidFill>
          <a:srgbClr val="EFEFE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1" name="Google Shape;51;p16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52" name="Google Shape;52;p16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Fall 2018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w3schools.com/css/css_pseudo_classes.asp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flukeout.github.io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strawpoll.me/17426682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8"/>
          <p:cNvSpPr/>
          <p:nvPr/>
        </p:nvSpPr>
        <p:spPr>
          <a:xfrm>
            <a:off x="5154183" y="1899650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Brenda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7" name="Google Shape;87;p28"/>
          <p:cNvSpPr/>
          <p:nvPr/>
        </p:nvSpPr>
        <p:spPr>
          <a:xfrm>
            <a:off x="6675125" y="3454142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Waitlisted/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Auditors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8" name="Google Shape;88;p28"/>
          <p:cNvSpPr/>
          <p:nvPr/>
        </p:nvSpPr>
        <p:spPr>
          <a:xfrm>
            <a:off x="5154183" y="2676912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Jessica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9" name="Google Shape;89;p28"/>
          <p:cNvSpPr/>
          <p:nvPr/>
        </p:nvSpPr>
        <p:spPr>
          <a:xfrm>
            <a:off x="5154175" y="1122400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Heidi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0" name="Google Shape;90;p28"/>
          <p:cNvSpPr/>
          <p:nvPr/>
        </p:nvSpPr>
        <p:spPr>
          <a:xfrm>
            <a:off x="5154183" y="3454152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Nicole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1" name="Google Shape;91;p28"/>
          <p:cNvSpPr/>
          <p:nvPr/>
        </p:nvSpPr>
        <p:spPr>
          <a:xfrm>
            <a:off x="6675125" y="1117862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Jessie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2" name="Google Shape;92;p28"/>
          <p:cNvSpPr/>
          <p:nvPr/>
        </p:nvSpPr>
        <p:spPr>
          <a:xfrm>
            <a:off x="5602600" y="457200"/>
            <a:ext cx="205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Front</a:t>
            </a:r>
            <a:endParaRPr b="1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3" name="Google Shape;93;p28"/>
          <p:cNvSpPr/>
          <p:nvPr/>
        </p:nvSpPr>
        <p:spPr>
          <a:xfrm>
            <a:off x="6675125" y="1895102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Linus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4" name="Google Shape;94;p28"/>
          <p:cNvSpPr/>
          <p:nvPr/>
        </p:nvSpPr>
        <p:spPr>
          <a:xfrm>
            <a:off x="6675125" y="2674617"/>
            <a:ext cx="14295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Steven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 txBox="1"/>
          <p:nvPr>
            <p:ph type="title"/>
          </p:nvPr>
        </p:nvSpPr>
        <p:spPr>
          <a:xfrm>
            <a:off x="457200" y="16069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your business!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CCCCCC"/>
                </a:solidFill>
              </a:rPr>
              <a:t>(Please indulge the bad pun.)</a:t>
            </a:r>
            <a:endParaRPr sz="1400">
              <a:solidFill>
                <a:srgbClr val="CCCCCC"/>
              </a:solidFill>
            </a:endParaRPr>
          </a:p>
        </p:txBody>
      </p:sp>
      <p:pic>
        <p:nvPicPr>
          <p:cNvPr id="161" name="Google Shape;161;p37"/>
          <p:cNvPicPr preferRelativeResize="0"/>
          <p:nvPr/>
        </p:nvPicPr>
        <p:blipFill rotWithShape="1">
          <a:blip r:embed="rId3">
            <a:alphaModFix/>
          </a:blip>
          <a:srcRect b="1409" l="0" r="36459" t="0"/>
          <a:stretch/>
        </p:blipFill>
        <p:spPr>
          <a:xfrm>
            <a:off x="3697050" y="1028700"/>
            <a:ext cx="1749900" cy="1695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2" name="Google Shape;162;p37"/>
          <p:cNvPicPr preferRelativeResize="0"/>
          <p:nvPr/>
        </p:nvPicPr>
        <p:blipFill rotWithShape="1">
          <a:blip r:embed="rId4">
            <a:alphaModFix/>
          </a:blip>
          <a:srcRect b="0" l="35496" r="0" t="0"/>
          <a:stretch/>
        </p:blipFill>
        <p:spPr>
          <a:xfrm>
            <a:off x="3697050" y="1028700"/>
            <a:ext cx="1749900" cy="1695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3" name="Google Shape;163;p37"/>
          <p:cNvPicPr preferRelativeResize="0"/>
          <p:nvPr/>
        </p:nvPicPr>
        <p:blipFill rotWithShape="1">
          <a:blip r:embed="rId5">
            <a:alphaModFix/>
          </a:blip>
          <a:srcRect b="0" l="0" r="22600" t="0"/>
          <a:stretch/>
        </p:blipFill>
        <p:spPr>
          <a:xfrm>
            <a:off x="3697051" y="1028700"/>
            <a:ext cx="1749900" cy="1695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8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does state come from?</a:t>
            </a:r>
            <a:endParaRPr/>
          </a:p>
        </p:txBody>
      </p:sp>
      <p:sp>
        <p:nvSpPr>
          <p:cNvPr id="169" name="Google Shape;169;p38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State</a:t>
            </a:r>
            <a:r>
              <a:rPr lang="en"/>
              <a:t> in web pages and web applications can come from many places:</a:t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How the user interacts with the website (clicking, hovering, etc.)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How the webpage is displayed (which browser is being used, the size of the window, what time it is, the scroll position, etc.)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Data coming from the backend (don’t worry about this for now!)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We’ll be most focused on the first source of state in this class--ask us about the rest during lab if you’re curious!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in CSS: Pseudo-Selectors!</a:t>
            </a:r>
            <a:endParaRPr/>
          </a:p>
        </p:txBody>
      </p:sp>
      <p:sp>
        <p:nvSpPr>
          <p:cNvPr id="175" name="Google Shape;175;p39"/>
          <p:cNvSpPr txBox="1"/>
          <p:nvPr>
            <p:ph idx="1" type="body"/>
          </p:nvPr>
        </p:nvSpPr>
        <p:spPr>
          <a:xfrm>
            <a:off x="502925" y="1028700"/>
            <a:ext cx="28770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Pseudo-selectors</a:t>
            </a:r>
            <a:r>
              <a:rPr lang="en"/>
              <a:t> allow us to </a:t>
            </a:r>
            <a:r>
              <a:rPr lang="en"/>
              <a:t>select only the elements on a webpage that have a specific state. A few examples:</a:t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To select for something that the user is hovering over, use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:hover</a:t>
            </a:r>
            <a:r>
              <a:rPr lang="en"/>
              <a:t>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To select a link that the user has already visited, use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:visited</a:t>
            </a:r>
            <a:r>
              <a:rPr lang="en"/>
              <a:t>.</a:t>
            </a:r>
            <a:endParaRPr/>
          </a:p>
        </p:txBody>
      </p:sp>
      <p:sp>
        <p:nvSpPr>
          <p:cNvPr id="176" name="Google Shape;176;p39"/>
          <p:cNvSpPr txBox="1"/>
          <p:nvPr/>
        </p:nvSpPr>
        <p:spPr>
          <a:xfrm>
            <a:off x="3565700" y="1028700"/>
            <a:ext cx="2923800" cy="2967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Hover over element */</a:t>
            </a:r>
            <a:endParaRPr sz="1300">
              <a:solidFill>
                <a:srgbClr val="E4564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.item:hover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 </a:t>
            </a: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... */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Element in “focus” */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.item:focus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 </a:t>
            </a: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... */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Unvisited link */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.item:link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 </a:t>
            </a: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... */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Link already visited */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.item:visited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 </a:t>
            </a:r>
            <a:r>
              <a:rPr i="1" lang="en" sz="13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/* ... */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7" name="Google Shape;1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5125" y="994025"/>
            <a:ext cx="1966075" cy="32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9"/>
          <p:cNvSpPr txBox="1"/>
          <p:nvPr/>
        </p:nvSpPr>
        <p:spPr>
          <a:xfrm>
            <a:off x="3565709" y="3996000"/>
            <a:ext cx="2923800" cy="233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CSS</a:t>
            </a:r>
            <a:endParaRPr b="1" sz="12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more pseudo-selectors!</a:t>
            </a:r>
            <a:endParaRPr/>
          </a:p>
        </p:txBody>
      </p:sp>
      <p:sp>
        <p:nvSpPr>
          <p:cNvPr id="184" name="Google Shape;184;p4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Pseudo-selectors can do much more than understand how a user interacts with a webpage--they also can help us understand parent-child relationships (alongside other selectors that we’ve not yet taught you).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:nth-child(n)</a:t>
            </a:r>
            <a:r>
              <a:rPr lang="en">
                <a:solidFill>
                  <a:schemeClr val="lt2"/>
                </a:solidFill>
              </a:rPr>
              <a:t> selects the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en">
                <a:solidFill>
                  <a:schemeClr val="lt2"/>
                </a:solidFill>
              </a:rPr>
              <a:t>th element in a container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:only-child</a:t>
            </a:r>
            <a:r>
              <a:rPr lang="en">
                <a:solidFill>
                  <a:schemeClr val="lt2"/>
                </a:solidFill>
              </a:rPr>
              <a:t> selects elements that are the only child of their parent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:empty</a:t>
            </a:r>
            <a:r>
              <a:rPr lang="en">
                <a:solidFill>
                  <a:schemeClr val="lt2"/>
                </a:solidFill>
              </a:rPr>
              <a:t> selects elements that have no children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>
                <a:solidFill>
                  <a:schemeClr val="lt2"/>
                </a:solidFill>
              </a:rPr>
              <a:t>And more! Read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full w3schools spec here</a:t>
            </a:r>
            <a:r>
              <a:rPr lang="en">
                <a:solidFill>
                  <a:schemeClr val="lt2"/>
                </a:solidFill>
              </a:rPr>
              <a:t> (you don’t need to know all of this!).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CSS Selector Game (with Sushi!)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 u="sng">
                <a:solidFill>
                  <a:schemeClr val="accent1"/>
                </a:solidFill>
                <a:hlinkClick r:id="rId3"/>
              </a:rPr>
              <a:t>flukeout.github.io/</a:t>
            </a:r>
            <a:endParaRPr b="0" sz="1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43"/>
          <p:cNvGrpSpPr/>
          <p:nvPr/>
        </p:nvGrpSpPr>
        <p:grpSpPr>
          <a:xfrm>
            <a:off x="2319724" y="2100"/>
            <a:ext cx="4413094" cy="5077002"/>
            <a:chOff x="4560443" y="-716464"/>
            <a:chExt cx="4341033" cy="4815519"/>
          </a:xfrm>
        </p:grpSpPr>
        <p:pic>
          <p:nvPicPr>
            <p:cNvPr id="199" name="Google Shape;199;p43"/>
            <p:cNvPicPr preferRelativeResize="0"/>
            <p:nvPr/>
          </p:nvPicPr>
          <p:blipFill rotWithShape="1">
            <a:blip r:embed="rId3">
              <a:alphaModFix/>
            </a:blip>
            <a:srcRect b="0" l="0" r="10809" t="8003"/>
            <a:stretch/>
          </p:blipFill>
          <p:spPr>
            <a:xfrm>
              <a:off x="4560443" y="1761531"/>
              <a:ext cx="3871603" cy="23375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60450" y="-716464"/>
              <a:ext cx="4341026" cy="27519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43"/>
          <p:cNvSpPr/>
          <p:nvPr/>
        </p:nvSpPr>
        <p:spPr>
          <a:xfrm>
            <a:off x="6950" y="6950"/>
            <a:ext cx="9144000" cy="5143500"/>
          </a:xfrm>
          <a:prstGeom prst="rect">
            <a:avLst/>
          </a:prstGeom>
          <a:solidFill>
            <a:srgbClr val="000000">
              <a:alpha val="29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43"/>
          <p:cNvSpPr txBox="1"/>
          <p:nvPr>
            <p:ph type="title"/>
          </p:nvPr>
        </p:nvSpPr>
        <p:spPr>
          <a:xfrm>
            <a:off x="2514625" y="1028700"/>
            <a:ext cx="40233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Lab 2: WDD-yft</a:t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9"/>
          <p:cNvSpPr txBox="1"/>
          <p:nvPr>
            <p:ph type="title"/>
          </p:nvPr>
        </p:nvSpPr>
        <p:spPr>
          <a:xfrm>
            <a:off x="457200" y="457200"/>
            <a:ext cx="82296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00" name="Google Shape;100;p29"/>
          <p:cNvSpPr txBox="1"/>
          <p:nvPr>
            <p:ph idx="1" type="body"/>
          </p:nvPr>
        </p:nvSpPr>
        <p:spPr>
          <a:xfrm>
            <a:off x="457200" y="1028700"/>
            <a:ext cx="82296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No lecture next Monday :o</a:t>
            </a:r>
            <a:r>
              <a:rPr lang="en"/>
              <a:t> — (We'll still be meeting on Wednesday)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Post questions on Piazza</a:t>
            </a:r>
            <a:r>
              <a:rPr lang="en"/>
              <a:t> for a quicker response, please</a:t>
            </a:r>
            <a:br>
              <a:rPr lang="en"/>
            </a:br>
            <a:r>
              <a:rPr lang="en"/>
              <a:t>(Really hard to debug over email)</a:t>
            </a:r>
            <a:br>
              <a:rPr lang="en"/>
            </a:br>
            <a:r>
              <a:rPr lang="en"/>
              <a:t>Email us if you have </a:t>
            </a:r>
            <a:r>
              <a:rPr b="1" lang="en"/>
              <a:t>logistical </a:t>
            </a:r>
            <a:r>
              <a:rPr lang="en"/>
              <a:t>questions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Common Bugs and Errors</a:t>
            </a:r>
            <a:endParaRPr b="1"/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SzPts val="1600"/>
              <a:buChar char="–"/>
            </a:pPr>
            <a:r>
              <a:rPr lang="en"/>
              <a:t>Do </a:t>
            </a:r>
            <a:r>
              <a:rPr b="1" lang="en"/>
              <a:t>NOT </a:t>
            </a:r>
            <a:r>
              <a:rPr lang="en"/>
              <a:t>rename your zip file when submitting to ‘</a:t>
            </a:r>
            <a:r>
              <a:rPr b="1" lang="en"/>
              <a:t>hw-2.zip</a:t>
            </a:r>
            <a:r>
              <a:rPr lang="en"/>
              <a:t>’</a:t>
            </a:r>
            <a:endParaRPr/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SzPts val="1600"/>
              <a:buChar char="–"/>
            </a:pPr>
            <a:r>
              <a:rPr lang="en"/>
              <a:t>Make sure your HTML file is properly named </a:t>
            </a:r>
            <a:r>
              <a:rPr b="1" lang="en"/>
              <a:t>‘index.html’</a:t>
            </a:r>
            <a:endParaRPr b="1"/>
          </a:p>
          <a:p>
            <a:pPr indent="-330200" lvl="1" marL="914400" rtl="0" algn="l">
              <a:spcBef>
                <a:spcPts val="1000"/>
              </a:spcBef>
              <a:spcAft>
                <a:spcPts val="1000"/>
              </a:spcAft>
              <a:buSzPts val="1600"/>
              <a:buChar char="–"/>
            </a:pPr>
            <a:r>
              <a:rPr lang="en"/>
              <a:t>Ensure your image names are properly referenced (it’s CaSe-SeNsItIvE!)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0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on: CSS, Selectors, and Pseudo-Selectors</a:t>
            </a:r>
            <a:endParaRPr/>
          </a:p>
        </p:txBody>
      </p:sp>
      <p:sp>
        <p:nvSpPr>
          <p:cNvPr id="106" name="Google Shape;106;p30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Week 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1"/>
          <p:cNvSpPr txBox="1"/>
          <p:nvPr>
            <p:ph type="title"/>
          </p:nvPr>
        </p:nvSpPr>
        <p:spPr>
          <a:xfrm>
            <a:off x="633575" y="102870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1"/>
                </a:solidFill>
                <a:hlinkClick r:id="rId3"/>
              </a:rPr>
              <a:t>strawpoll.me/17426682</a:t>
            </a:r>
            <a:endParaRPr sz="1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First, a Quick Recap on CSS</a:t>
            </a:r>
            <a:endParaRPr sz="14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and CSS: At a Glance</a:t>
            </a:r>
            <a:endParaRPr/>
          </a:p>
        </p:txBody>
      </p:sp>
      <p:sp>
        <p:nvSpPr>
          <p:cNvPr id="122" name="Google Shape;122;p33"/>
          <p:cNvSpPr txBox="1"/>
          <p:nvPr/>
        </p:nvSpPr>
        <p:spPr>
          <a:xfrm>
            <a:off x="502950" y="1028700"/>
            <a:ext cx="4020600" cy="2967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&lt;!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doctype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head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head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i="1" sz="13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Welcome to WDD!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   &lt;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img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src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”wdd.png”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300">
              <a:solidFill>
                <a:srgbClr val="D9D9D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3" name="Google Shape;123;p33"/>
          <p:cNvSpPr txBox="1"/>
          <p:nvPr/>
        </p:nvSpPr>
        <p:spPr>
          <a:xfrm>
            <a:off x="4620425" y="1028700"/>
            <a:ext cx="4020600" cy="2967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200px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text-align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center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32px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green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font-family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Karla;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E4564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" name="Google Shape;124;p33"/>
          <p:cNvSpPr txBox="1"/>
          <p:nvPr/>
        </p:nvSpPr>
        <p:spPr>
          <a:xfrm>
            <a:off x="502963" y="3996000"/>
            <a:ext cx="4020600" cy="233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endParaRPr b="1" sz="12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" name="Google Shape;125;p33"/>
          <p:cNvSpPr txBox="1"/>
          <p:nvPr/>
        </p:nvSpPr>
        <p:spPr>
          <a:xfrm>
            <a:off x="4620438" y="3996000"/>
            <a:ext cx="4020600" cy="233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CSS</a:t>
            </a:r>
            <a:endParaRPr b="1" sz="12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Selectors</a:t>
            </a:r>
            <a:endParaRPr/>
          </a:p>
        </p:txBody>
      </p:sp>
      <p:sp>
        <p:nvSpPr>
          <p:cNvPr id="131" name="Google Shape;131;p34"/>
          <p:cNvSpPr txBox="1"/>
          <p:nvPr>
            <p:ph idx="1" type="body"/>
          </p:nvPr>
        </p:nvSpPr>
        <p:spPr>
          <a:xfrm>
            <a:off x="502925" y="1028700"/>
            <a:ext cx="38625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We use </a:t>
            </a:r>
            <a:r>
              <a:rPr b="1" lang="en"/>
              <a:t>selectors</a:t>
            </a:r>
            <a:r>
              <a:rPr lang="en"/>
              <a:t> to describe (or “select”) the HTML elements for which we want to create rules. Just like HTML tags, they can describe parent-child relationships, ids, classes, and attributes.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In this case, we:</a:t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Select the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/>
              <a:t> tag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Select all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/>
              <a:t> tags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Apply rules to each!</a:t>
            </a:r>
            <a:endParaRPr/>
          </a:p>
        </p:txBody>
      </p:sp>
      <p:sp>
        <p:nvSpPr>
          <p:cNvPr id="132" name="Google Shape;132;p34"/>
          <p:cNvSpPr txBox="1"/>
          <p:nvPr/>
        </p:nvSpPr>
        <p:spPr>
          <a:xfrm>
            <a:off x="4620425" y="1028700"/>
            <a:ext cx="4020600" cy="2967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width: 200px;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text-align: center;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font-size: 32px;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color: green;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font-family: Karla;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3" name="Google Shape;133;p34"/>
          <p:cNvSpPr txBox="1"/>
          <p:nvPr/>
        </p:nvSpPr>
        <p:spPr>
          <a:xfrm>
            <a:off x="4620438" y="3996000"/>
            <a:ext cx="4020600" cy="233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CSS</a:t>
            </a:r>
            <a:endParaRPr b="1" sz="12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Chaining Selectors</a:t>
            </a:r>
            <a:endParaRPr/>
          </a:p>
        </p:txBody>
      </p:sp>
      <p:sp>
        <p:nvSpPr>
          <p:cNvPr id="139" name="Google Shape;139;p35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Sometimes, we want our selector to be more specific than just one tag name, class, id, attribute, or other piece of information. When that’s the case, we can chain selectors together!</a:t>
            </a:r>
            <a:r>
              <a:rPr lang="en"/>
              <a:t> A few examples:</a:t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div.hello</a:t>
            </a:r>
            <a:r>
              <a:rPr lang="en"/>
              <a:t> selects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"/>
              <a:t>s with at least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”hello”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div.hello.world</a:t>
            </a:r>
            <a:r>
              <a:rPr lang="en">
                <a:solidFill>
                  <a:schemeClr val="lt2"/>
                </a:solidFill>
              </a:rPr>
              <a:t> selects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">
                <a:solidFill>
                  <a:schemeClr val="lt2"/>
                </a:solidFill>
              </a:rPr>
              <a:t>s with at least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”hello world”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#hi.there</a:t>
            </a:r>
            <a:r>
              <a:rPr lang="en">
                <a:solidFill>
                  <a:schemeClr val="lt2"/>
                </a:solidFill>
              </a:rPr>
              <a:t> selects elements with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”hi”</a:t>
            </a:r>
            <a:r>
              <a:rPr lang="en">
                <a:solidFill>
                  <a:schemeClr val="lt2"/>
                </a:solidFill>
              </a:rPr>
              <a:t> and at least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”there”</a:t>
            </a:r>
            <a:endParaRPr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</a:pP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p#text</a:t>
            </a:r>
            <a:r>
              <a:rPr lang="en">
                <a:solidFill>
                  <a:schemeClr val="lt2"/>
                </a:solidFill>
              </a:rPr>
              <a:t> selects the </a:t>
            </a:r>
            <a:r>
              <a:rPr lang="en" sz="13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>
                <a:solidFill>
                  <a:schemeClr val="lt2"/>
                </a:solidFill>
              </a:rPr>
              <a:t> tag with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300">
                <a:solidFill>
                  <a:srgbClr val="50A14F"/>
                </a:solidFill>
                <a:latin typeface="Roboto Mono"/>
                <a:ea typeface="Roboto Mono"/>
                <a:cs typeface="Roboto Mono"/>
                <a:sym typeface="Roboto Mono"/>
              </a:rPr>
              <a:t>”text”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We’ll also show you some more selectors you can use soon!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/>
          </a:p>
        </p:txBody>
      </p:sp>
      <p:sp>
        <p:nvSpPr>
          <p:cNvPr id="145" name="Google Shape;145;p36"/>
          <p:cNvSpPr txBox="1"/>
          <p:nvPr>
            <p:ph idx="1" type="body"/>
          </p:nvPr>
        </p:nvSpPr>
        <p:spPr>
          <a:xfrm>
            <a:off x="502925" y="1028700"/>
            <a:ext cx="3862500" cy="32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CSS works declaratively--that is, it tells the browser, “I declare that </a:t>
            </a:r>
            <a:r>
              <a:rPr b="1" lang="en"/>
              <a:t>    </a:t>
            </a:r>
            <a:r>
              <a:rPr lang="en"/>
              <a:t>  is true for   .   </a:t>
            </a:r>
            <a:r>
              <a:rPr b="1" lang="en"/>
              <a:t> </a:t>
            </a:r>
            <a:r>
              <a:rPr lang="en"/>
              <a:t>,” where </a:t>
            </a:r>
            <a:r>
              <a:rPr b="1" lang="en"/>
              <a:t>     </a:t>
            </a:r>
            <a:r>
              <a:rPr lang="en"/>
              <a:t> is our set of rules, and  .    is our selector.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How do we define rules?</a:t>
            </a:r>
            <a:endParaRPr/>
          </a:p>
          <a:p>
            <a:pPr indent="-330200" lvl="0" marL="457200" rtl="0" algn="l"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</a:t>
            </a:r>
            <a:r>
              <a:rPr b="1" lang="en"/>
              <a:t>property</a:t>
            </a:r>
            <a:r>
              <a:rPr lang="en"/>
              <a:t> tells us </a:t>
            </a:r>
            <a:r>
              <a:rPr b="1" lang="en"/>
              <a:t>what</a:t>
            </a:r>
            <a:r>
              <a:rPr lang="en"/>
              <a:t> we are changing about the element (e.g.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padding</a:t>
            </a:r>
            <a:r>
              <a:rPr lang="en"/>
              <a:t>,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/>
              <a:t>,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lang="en"/>
              <a:t>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The </a:t>
            </a:r>
            <a:r>
              <a:rPr b="1" lang="en"/>
              <a:t>value</a:t>
            </a:r>
            <a:r>
              <a:rPr lang="en"/>
              <a:t> tells us </a:t>
            </a:r>
            <a:r>
              <a:rPr b="1" lang="en"/>
              <a:t>how</a:t>
            </a:r>
            <a:r>
              <a:rPr lang="en"/>
              <a:t> we want to change that property (e.g.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10%</a:t>
            </a:r>
            <a:r>
              <a:rPr lang="en"/>
              <a:t>,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red</a:t>
            </a:r>
            <a:r>
              <a:rPr lang="en"/>
              <a:t>,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20px</a:t>
            </a:r>
            <a:r>
              <a:rPr lang="en"/>
              <a:t>);</a:t>
            </a:r>
            <a:endParaRPr/>
          </a:p>
        </p:txBody>
      </p:sp>
      <p:sp>
        <p:nvSpPr>
          <p:cNvPr id="146" name="Google Shape;146;p36"/>
          <p:cNvSpPr txBox="1"/>
          <p:nvPr/>
        </p:nvSpPr>
        <p:spPr>
          <a:xfrm>
            <a:off x="4620425" y="1028700"/>
            <a:ext cx="4020600" cy="29673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200px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text-align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center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font-size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32px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green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font-family</a:t>
            </a: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Karla;</a:t>
            </a:r>
            <a:endParaRPr sz="13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E4564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7" name="Google Shape;147;p36"/>
          <p:cNvSpPr txBox="1"/>
          <p:nvPr/>
        </p:nvSpPr>
        <p:spPr>
          <a:xfrm>
            <a:off x="4620438" y="3996000"/>
            <a:ext cx="4020600" cy="233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535353"/>
                </a:solidFill>
                <a:latin typeface="Roboto Mono"/>
                <a:ea typeface="Roboto Mono"/>
                <a:cs typeface="Roboto Mono"/>
                <a:sym typeface="Roboto Mono"/>
              </a:rPr>
              <a:t>CSS</a:t>
            </a:r>
            <a:endParaRPr b="1" sz="1200">
              <a:solidFill>
                <a:srgbClr val="53535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8" name="Google Shape;148;p36"/>
          <p:cNvSpPr/>
          <p:nvPr/>
        </p:nvSpPr>
        <p:spPr>
          <a:xfrm>
            <a:off x="3055575" y="1330925"/>
            <a:ext cx="229800" cy="233100"/>
          </a:xfrm>
          <a:prstGeom prst="roundRect">
            <a:avLst>
              <a:gd fmla="val 22573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6"/>
          <p:cNvSpPr/>
          <p:nvPr/>
        </p:nvSpPr>
        <p:spPr>
          <a:xfrm>
            <a:off x="502925" y="1609325"/>
            <a:ext cx="229800" cy="233100"/>
          </a:xfrm>
          <a:prstGeom prst="roundRect">
            <a:avLst>
              <a:gd fmla="val 22573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36"/>
          <p:cNvSpPr/>
          <p:nvPr/>
        </p:nvSpPr>
        <p:spPr>
          <a:xfrm>
            <a:off x="1533000" y="1609325"/>
            <a:ext cx="229800" cy="233100"/>
          </a:xfrm>
          <a:prstGeom prst="roundRect">
            <a:avLst>
              <a:gd fmla="val 22573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36"/>
          <p:cNvSpPr/>
          <p:nvPr/>
        </p:nvSpPr>
        <p:spPr>
          <a:xfrm>
            <a:off x="3940650" y="1609325"/>
            <a:ext cx="229800" cy="233100"/>
          </a:xfrm>
          <a:prstGeom prst="roundRect">
            <a:avLst>
              <a:gd fmla="val 22573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6"/>
          <p:cNvSpPr txBox="1"/>
          <p:nvPr/>
        </p:nvSpPr>
        <p:spPr>
          <a:xfrm>
            <a:off x="2985375" y="1265225"/>
            <a:ext cx="3702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x</a:t>
            </a:r>
            <a:endParaRPr b="1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3" name="Google Shape;153;p36"/>
          <p:cNvSpPr txBox="1"/>
          <p:nvPr/>
        </p:nvSpPr>
        <p:spPr>
          <a:xfrm>
            <a:off x="1462800" y="1543625"/>
            <a:ext cx="3702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x</a:t>
            </a:r>
            <a:endParaRPr b="1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4" name="Google Shape;154;p36"/>
          <p:cNvSpPr txBox="1"/>
          <p:nvPr/>
        </p:nvSpPr>
        <p:spPr>
          <a:xfrm>
            <a:off x="432725" y="1543625"/>
            <a:ext cx="3702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y</a:t>
            </a:r>
            <a:endParaRPr b="1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5" name="Google Shape;155;p36"/>
          <p:cNvSpPr txBox="1"/>
          <p:nvPr/>
        </p:nvSpPr>
        <p:spPr>
          <a:xfrm>
            <a:off x="3870450" y="1543625"/>
            <a:ext cx="3702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y</a:t>
            </a:r>
            <a:endParaRPr b="1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DD Spring 2019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DD Fall 2018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